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70" r:id="rId9"/>
    <p:sldId id="267" r:id="rId10"/>
    <p:sldId id="268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7E99FD-128D-454D-946B-66B5649D095B}" type="datetimeFigureOut">
              <a:rPr lang="en-US"/>
              <a:pPr/>
              <a:t>2/11/2012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D1E631-2DFD-4D47-80C0-EB21F91275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9D81CB-F81D-435F-AE4B-2D6EE4219481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9D32B2-0A84-4B4A-BADC-445B176E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Territorial control of the present-day city of Lvov: Austro-Hungarian Empire, interwar Poland, Soviet occupation, German occupation, Soviet re-occupation, the Soviet Union, independent Ukraine.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60A24-B209-4CB6-9024-91614A2E7D6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D32B2-0A84-4B4A-BADC-445B176E2F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3403-F449-4062-9E48-CA199FD79CA9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7A0F-8F21-462F-BA01-ADE8B0E7A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A62F-17DC-4F98-BA07-76F6F7CAA1BD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7DAF-8364-4DDB-8CA6-E11DA9634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943C-F3C5-4E05-8C13-C4BE2F428A44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F237-7A1E-41E7-B044-7AB1AA99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9762-E400-4302-B791-C646DDB54E32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1F38-37D1-47CA-8D1F-E7CCC647C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237D-4B52-4020-9A16-A013129AC55F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668B-EE10-4E77-BBBF-C027C5FA9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B11F-1713-4FF0-86DD-51B227BF4345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1C3C-BEF3-43B9-ACC8-D57E4FD4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C439-DA71-4B70-B042-EDCAEF0A2D0E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E85E-54D1-4AF7-A419-9572C54B9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0258-ED4C-4A2F-AA2E-63C691FF27E1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A4FC-9AD9-4161-A437-8044669C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9350-6AD8-4347-A2FB-75FEB19A67E4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FEB4-0469-46A6-B1E1-B8D76E74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C1CB-65DF-4F55-BFDF-A4ABF8192613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0300-EAF4-4C1B-A9DF-1DCA086E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8003-2E74-499D-B72E-DA2DB1AF1ADC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3B83-A29C-41A2-AD8C-9A0C64C8E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59E567-5BDC-4869-9745-3F8B78E51A17}" type="datetimeFigureOut">
              <a:rPr lang="en-US"/>
              <a:pPr>
                <a:defRPr/>
              </a:pPr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6A23F4-96D2-42FC-A3DB-DF8785557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mtClean="0"/>
              <a:t>Political Geography: </a:t>
            </a:r>
            <a:br>
              <a:rPr lang="en-US" sz="3600" smtClean="0"/>
            </a:br>
            <a:r>
              <a:rPr lang="en-US" sz="3600" smtClean="0"/>
              <a:t>Concepts and Conundrums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Colorado Geographic Alliance Workshop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-----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smtClean="0"/>
              <a:t>Edward Holland, University of Colorado Boulder</a:t>
            </a:r>
            <a:endParaRPr lang="en-US" sz="280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11 </a:t>
            </a:r>
            <a:r>
              <a:rPr lang="en-US" sz="2800" dirty="0" smtClean="0">
                <a:ea typeface="+mn-ea"/>
                <a:cs typeface="+mn-cs"/>
              </a:rPr>
              <a:t>February 2012</a:t>
            </a: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More than just a variable…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50" y="1219200"/>
            <a:ext cx="5975350" cy="548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effects of conflict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288" y="1693863"/>
            <a:ext cx="4191000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Hard power – the use of direct military or economic intervention to meet foreign policy aims.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Soft power – the use of diplomacy and culture to influence the actions of other states in international politics.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ea typeface="+mn-ea"/>
              </a:rPr>
              <a:t>Make other ‘want what you want [and have]’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a typeface="+mn-ea"/>
              </a:rPr>
              <a:t>			-- Joseph Nye (2004) </a:t>
            </a:r>
            <a:endParaRPr lang="en-US" sz="2000" dirty="0"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285728"/>
            <a:ext cx="5704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How? The means for the success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in the international system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An index of hard power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0" t="1752" r="4726" b="7330"/>
          <a:stretch>
            <a:fillRect/>
          </a:stretch>
        </p:blipFill>
        <p:spPr bwMode="auto">
          <a:xfrm>
            <a:off x="2286000" y="1371600"/>
            <a:ext cx="4368800" cy="505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(re)turn to soft power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860550"/>
            <a:ext cx="4286250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Presentation Outline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</p:spPr>
        <p:txBody>
          <a:bodyPr/>
          <a:lstStyle/>
          <a:p>
            <a:r>
              <a:rPr lang="en-US" sz="2400"/>
              <a:t>A working definition of political geography: Who gets what, when, where and how? </a:t>
            </a:r>
          </a:p>
          <a:p>
            <a:pPr lvl="1"/>
            <a:r>
              <a:rPr lang="en-US" sz="2400"/>
              <a:t>Actors in the international system: nations, states, nation-states and international organizations.</a:t>
            </a:r>
          </a:p>
          <a:p>
            <a:pPr lvl="1"/>
            <a:r>
              <a:rPr lang="en-US" sz="2400"/>
              <a:t>The competition for territory and resources. </a:t>
            </a:r>
          </a:p>
          <a:p>
            <a:pPr lvl="1"/>
            <a:r>
              <a:rPr lang="en-US" sz="2400"/>
              <a:t>The role of timing in international politics.  </a:t>
            </a:r>
          </a:p>
          <a:p>
            <a:pPr lvl="1"/>
            <a:r>
              <a:rPr lang="en-US" sz="2400"/>
              <a:t>More than just a variable: using geography and location to identify spatial patterns in conflict.</a:t>
            </a:r>
          </a:p>
          <a:p>
            <a:pPr lvl="1"/>
            <a:r>
              <a:rPr lang="en-US" sz="2400"/>
              <a:t>The means for the success in the international system: the application of hard and soft power.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Who? Actors in the International System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400" smtClean="0"/>
              <a:t>A nation – a group of people who share a common language, religion, ethnicity, history and/or kinship.  </a:t>
            </a:r>
          </a:p>
          <a:p>
            <a:pPr lvl="1"/>
            <a:r>
              <a:rPr lang="en-US" sz="2000" smtClean="0"/>
              <a:t>The primordial origin of the nation: though nationalism as political project is new, the origins of the nation are ancient.    </a:t>
            </a:r>
          </a:p>
          <a:p>
            <a:pPr lvl="1"/>
            <a:r>
              <a:rPr lang="en-US" sz="2000" smtClean="0"/>
              <a:t>The modern origin of the nation: modernity—specifically the age of ‘print-capitalism’—facilitated the rise of the nation as the basis for common identity.  </a:t>
            </a:r>
          </a:p>
          <a:p>
            <a:r>
              <a:rPr lang="en-US" sz="2400" smtClean="0"/>
              <a:t>A state – a  territorially-defined political unit controlled by a bureaucratic system and holding a monopoly on force.  </a:t>
            </a:r>
          </a:p>
          <a:p>
            <a:r>
              <a:rPr lang="en-US" sz="2400" smtClean="0"/>
              <a:t>A nation-state – an idealized political construct, which seeks to make the national group coterminous with the borders of the state.  </a:t>
            </a:r>
          </a:p>
          <a:p>
            <a:pPr lvl="1"/>
            <a:r>
              <a:rPr lang="en-US" sz="2000" smtClean="0"/>
              <a:t>No pure nation-states exist in the international system.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Technologies of the Nation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17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528763" y="4038600"/>
            <a:ext cx="150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The flag of Kosovo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5725"/>
            <a:ext cx="438308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005513" y="6027738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The 1900 U.S. Census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763" y="4354513"/>
            <a:ext cx="27876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4875" y="6324600"/>
            <a:ext cx="274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Dorothy’s shoes at the Smithsonian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emergence of non-state 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Non-governmental organizations: increased involvement of such groups in conflict and post-conflict zones.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‘international community’: the United Nations and the International Criminal Court as examples.  </a:t>
            </a: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What? The competition for </a:t>
            </a:r>
            <a:br>
              <a:rPr lang="en-US" sz="3200" smtClean="0"/>
            </a:br>
            <a:r>
              <a:rPr lang="en-US" sz="3200" smtClean="0"/>
              <a:t>territory and resources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Territory: more than a ‘bounded space’ or a ‘bordered power container.’</a:t>
            </a:r>
          </a:p>
          <a:p>
            <a:pPr lvl="1"/>
            <a:r>
              <a:rPr lang="en-US" sz="2000" smtClean="0"/>
              <a:t>The control of territory is necessary for the state to implements its political and cultural projects.</a:t>
            </a:r>
          </a:p>
          <a:p>
            <a:pPr lvl="1"/>
            <a:r>
              <a:rPr lang="en-US" sz="2000" smtClean="0"/>
              <a:t>Territory is historically contingent: consider territorial control in Eastern Europe during the 20</a:t>
            </a:r>
            <a:r>
              <a:rPr lang="en-US" sz="2000" baseline="30000" smtClean="0"/>
              <a:t>th</a:t>
            </a:r>
            <a:r>
              <a:rPr lang="en-US" sz="2000" smtClean="0"/>
              <a:t> century.  </a:t>
            </a:r>
          </a:p>
          <a:p>
            <a:r>
              <a:rPr lang="en-US" sz="2400" smtClean="0"/>
              <a:t>Resources: objectives of control in most military action</a:t>
            </a:r>
          </a:p>
          <a:p>
            <a:pPr lvl="1"/>
            <a:r>
              <a:rPr lang="en-US" sz="2000" smtClean="0"/>
              <a:t>Resources are various: oil, land, gold, people</a:t>
            </a:r>
          </a:p>
          <a:p>
            <a:pPr lvl="1"/>
            <a:r>
              <a:rPr lang="en-US" sz="2000" smtClean="0"/>
              <a:t>The history of the ‘colony’: an occupational technique designed for the control of resources.</a:t>
            </a:r>
          </a:p>
          <a:p>
            <a:pPr lvl="1"/>
            <a:endParaRPr lang="en-US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When? Timing in international politics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Events concentrate in time (and place), depending on the situation in the broader international community.</a:t>
            </a:r>
          </a:p>
          <a:p>
            <a:r>
              <a:rPr lang="en-US" sz="2400" smtClean="0"/>
              <a:t>Reversals are often spatially and temporally dependent, as well.  </a:t>
            </a:r>
          </a:p>
          <a:p>
            <a:r>
              <a:rPr lang="en-US" sz="2400" smtClean="0"/>
              <a:t>The waiting game…‘You have the watches. We have the time.’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Independence for colonies in Africa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876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Where? The geography of contemporary conflict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Conflict is a geographically uneven process: during wars, some parts of states experience significantly higher levels of violence than other areas. </a:t>
            </a:r>
          </a:p>
          <a:p>
            <a:r>
              <a:rPr lang="en-US" sz="2400" smtClean="0"/>
              <a:t>Part of the broader trend in political geography to turn away from ‘methodological nationalism.’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589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Political Geography:  Concepts and Conundrums</vt:lpstr>
      <vt:lpstr>Presentation Outline</vt:lpstr>
      <vt:lpstr>Who? Actors in the International System </vt:lpstr>
      <vt:lpstr>Technologies of the Nation</vt:lpstr>
      <vt:lpstr>The emergence of non-state actors</vt:lpstr>
      <vt:lpstr>What? The competition for  territory and resources</vt:lpstr>
      <vt:lpstr>When? Timing in international politics</vt:lpstr>
      <vt:lpstr>Independence for colonies in Africa</vt:lpstr>
      <vt:lpstr>Where? The geography of contemporary conflict</vt:lpstr>
      <vt:lpstr>More than just a variable…</vt:lpstr>
      <vt:lpstr>The effects of conflict</vt:lpstr>
      <vt:lpstr>Slide 12</vt:lpstr>
      <vt:lpstr>An index of hard power</vt:lpstr>
      <vt:lpstr>The (re)turn to soft power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Geography:  Concepts and Conunrdums</dc:title>
  <dc:creator>Edward Christian Holland</dc:creator>
  <cp:lastModifiedBy>user</cp:lastModifiedBy>
  <cp:revision>50</cp:revision>
  <cp:lastPrinted>2012-02-11T02:04:58Z</cp:lastPrinted>
  <dcterms:created xsi:type="dcterms:W3CDTF">2012-02-10T17:45:37Z</dcterms:created>
  <dcterms:modified xsi:type="dcterms:W3CDTF">2012-02-12T05:16:56Z</dcterms:modified>
</cp:coreProperties>
</file>