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5" r:id="rId3"/>
    <p:sldId id="281" r:id="rId4"/>
    <p:sldId id="283" r:id="rId5"/>
    <p:sldId id="267" r:id="rId6"/>
    <p:sldId id="285" r:id="rId7"/>
    <p:sldId id="280" r:id="rId8"/>
    <p:sldId id="289" r:id="rId9"/>
    <p:sldId id="290" r:id="rId10"/>
    <p:sldId id="258" r:id="rId11"/>
    <p:sldId id="286" r:id="rId12"/>
    <p:sldId id="257" r:id="rId13"/>
    <p:sldId id="291" r:id="rId14"/>
    <p:sldId id="284" r:id="rId15"/>
    <p:sldId id="292" r:id="rId16"/>
    <p:sldId id="293" r:id="rId17"/>
    <p:sldId id="299" r:id="rId18"/>
    <p:sldId id="262" r:id="rId19"/>
    <p:sldId id="264" r:id="rId20"/>
    <p:sldId id="263" r:id="rId21"/>
    <p:sldId id="261" r:id="rId22"/>
    <p:sldId id="296" r:id="rId23"/>
    <p:sldId id="297" r:id="rId24"/>
    <p:sldId id="259" r:id="rId25"/>
    <p:sldId id="260" r:id="rId26"/>
    <p:sldId id="275" r:id="rId27"/>
    <p:sldId id="277" r:id="rId28"/>
    <p:sldId id="276" r:id="rId29"/>
    <p:sldId id="268" r:id="rId30"/>
    <p:sldId id="279" r:id="rId31"/>
    <p:sldId id="278" r:id="rId32"/>
    <p:sldId id="298" r:id="rId33"/>
    <p:sldId id="271" r:id="rId34"/>
    <p:sldId id="287" r:id="rId35"/>
    <p:sldId id="288" r:id="rId36"/>
    <p:sldId id="272" r:id="rId37"/>
    <p:sldId id="273" r:id="rId38"/>
    <p:sldId id="274" r:id="rId39"/>
    <p:sldId id="269" r:id="rId40"/>
    <p:sldId id="26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4" autoAdjust="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3125FC-A0F9-4865-B4F1-450E5E0B1847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FB73B2-EAA5-4921-9CEF-817A9FA6D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By 2001, the Taliban controlled 90 percent of the territory of Afghanistan.</a:t>
            </a:r>
          </a:p>
          <a:p>
            <a:pPr>
              <a:spcBef>
                <a:spcPct val="0"/>
              </a:spcBef>
            </a:pPr>
            <a:r>
              <a:rPr lang="en-US" smtClean="0"/>
              <a:t>Assassination of Massoud, leader of the Northern Alliance, two days before the 9/11 attacks.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A452E0-1CDA-4595-9C48-BF2A731329E9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Farah province is in western Afghanistan. 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0887C9-1885-45FC-8B3B-D196D03E8E56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- The Taliban force cell phone towers to be shut down at night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05A90D-6948-4A3B-9D43-4C18450A0382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One man’s freedom fighter is another‘s terrorist.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857CF7-048A-4EFC-83C6-DE20AF138F6F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2009 attack for leaving her abusive husband. Her ears were also cut off.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3B63D-8546-493D-886C-CE00BE5AFDA1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A672-7CE3-429C-98C2-518ABD0ED432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4945-0B54-48D9-8BFD-F27C68151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6DF5-B365-4C86-904D-2D5694E5899C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6193-4016-4500-A42A-24DBD9F24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9C73-5621-463A-B3D7-43759FD78B7E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66091-9C2C-4EC7-A9B4-9B9BAC612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273E-DCAA-4738-8873-F7E2C40F991E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49EC-B5C8-4A93-8F81-C1141C86B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8176-1F18-4C87-AC4D-7C6EE8B50F4B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1547-0E26-4777-B09C-BAAF58D9F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3C0E-0D49-4F76-85B3-C4E86989E62E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9DA8-9A3F-4202-A1FA-4B9663968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EA673-EFA2-4ECB-A8EF-2574C3CDA502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0204-B3D5-45CB-B3D6-0931B8847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3DC6-A8F1-4842-9F03-F0C5F1F18E6F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4A28-1F5F-4589-BCA6-E4CD4E7A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A76A-3D1E-4361-BFBC-3B4D4139536D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5430-0C6E-4564-9628-1C33675B3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EBFD-E4AE-4223-953E-016783EF3E37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C36E-0898-49B8-93AB-0CDB8D24D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0764-901C-46AE-A2DA-FA5B252D92E9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AECD-5AC5-4D89-B279-CC3D0AB0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EE55B5-BCAF-48BE-B096-856E2F392D18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511E79-E734-479F-BCEF-8F3EF64DB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10/09/12/world/asia/20100912-afghan-indicator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ibs/pec/johno/afpak/docs/OLoughlin_AfPak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afpak.foreignpolicy.com/posts/2009/10/29/pakistan_drone_war_takes_a_toll_on_militants_and_civilian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The History and Geography of </a:t>
            </a:r>
            <a:r>
              <a:rPr lang="en-US" sz="3600" dirty="0" smtClean="0"/>
              <a:t>Afghanistan</a:t>
            </a:r>
            <a:endParaRPr 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Colorado Geographic Alliance Workshop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-----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Edward Holland, University of Colorado Boulder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11 </a:t>
            </a:r>
            <a:r>
              <a:rPr lang="en-US" dirty="0">
                <a:ea typeface="+mn-ea"/>
                <a:cs typeface="+mn-cs"/>
              </a:rPr>
              <a:t>February 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Deterioration of the Security Situation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47800"/>
            <a:ext cx="61912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476375" y="6477000"/>
            <a:ext cx="7696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Source: </a:t>
            </a:r>
            <a:r>
              <a:rPr lang="en-US" sz="1400">
                <a:latin typeface="Calibri" charset="0"/>
                <a:hlinkClick r:id="rId3"/>
              </a:rPr>
              <a:t>http://www.nytimes.com/interactive/2010/09/12/world/asia/20100912-afghan-indicators.html</a:t>
            </a:r>
            <a:endParaRPr lang="en-US" sz="1400">
              <a:latin typeface="Calibri" charset="0"/>
            </a:endParaRPr>
          </a:p>
          <a:p>
            <a:endParaRPr lang="en-US" sz="1400">
              <a:latin typeface="Calibri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52600" y="1905000"/>
            <a:ext cx="27305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Insurgent attacks by month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1676400" y="5791200"/>
            <a:ext cx="38274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Insurgent attacks by province, Jan.-Jun.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586413" y="5805488"/>
            <a:ext cx="312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10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5942013" y="5807075"/>
            <a:ext cx="377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100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6608763" y="5815013"/>
            <a:ext cx="377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400</a:t>
            </a:r>
          </a:p>
        </p:txBody>
      </p:sp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7199313" y="5802313"/>
            <a:ext cx="377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Taliban’s Recent Expansion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962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64770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Geography of Cell Phone Use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81000" y="6602413"/>
            <a:ext cx="8412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Source: http://www.nytimes.com/interactive/2011/10/05/world/middleeast/turned-off-cellphone-towers-in-afghanistan.html?scp=16&amp;sq=afghanistan&amp;st=cse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Presentation Outline: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81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Who? The Key Actors Historically and Today in Afghanistan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Great Britain and the Russian Empire during the Great Game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The Soviet Union in Afghanistan, 1979-1989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The power vacuum of the 1990s and the rise of the Taliban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‘The Forever War’—the U.S. military in Afghanistan since 2001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  <a:cs typeface="+mn-cs"/>
              </a:rPr>
              <a:t>What? Why Afghanistan is a continual site of conflict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The competition for control of Central Asia during the 19</a:t>
            </a:r>
            <a:r>
              <a:rPr lang="en-US" sz="2000" baseline="30000" dirty="0">
                <a:ea typeface="+mn-ea"/>
              </a:rPr>
              <a:t>th</a:t>
            </a:r>
            <a:r>
              <a:rPr lang="en-US" sz="2000" dirty="0">
                <a:ea typeface="+mn-ea"/>
              </a:rPr>
              <a:t> century—Afghanistan as the archetypal buffer state.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Charlie Wilson’s war and the concept of blowback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Islamic law and gendered violence under the Taliban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The problem of state failure: </a:t>
            </a:r>
            <a:r>
              <a:rPr lang="en-US" sz="2000" dirty="0">
                <a:ea typeface="+mn-ea"/>
              </a:rPr>
              <a:t>Why is the U.S. still in Afghanistan?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When?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A summarizing timeline and the role of timing in political  geography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ea typeface="+mn-ea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Afghanistan as Archetypal Buffer State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smtClean="0"/>
              <a:t>The Durand Line</a:t>
            </a:r>
          </a:p>
          <a:p>
            <a:pPr lvl="1"/>
            <a:r>
              <a:rPr lang="en-US" sz="2000" smtClean="0"/>
              <a:t>Drawn as part of an 1893 agreement between Britain and Afghanistan.</a:t>
            </a:r>
          </a:p>
          <a:p>
            <a:pPr lvl="1"/>
            <a:r>
              <a:rPr lang="en-US" sz="2000" smtClean="0"/>
              <a:t>Originally viewed as a ‘line of control;’ becomes an inter-national boundary after 1947. </a:t>
            </a:r>
          </a:p>
          <a:p>
            <a:pPr lvl="1"/>
            <a:r>
              <a:rPr lang="en-US" sz="2000" smtClean="0"/>
              <a:t>Divides the Pashtuns between two states.   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1148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America’s support for the Mujahedeen</a:t>
            </a:r>
          </a:p>
        </p:txBody>
      </p:sp>
      <p:sp>
        <p:nvSpPr>
          <p:cNvPr id="3174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Financial and arms support</a:t>
            </a:r>
          </a:p>
          <a:p>
            <a:pPr lvl="1"/>
            <a:r>
              <a:rPr lang="en-US" sz="2000" smtClean="0"/>
              <a:t>Roughly $10 billion provided for training and arms purchases</a:t>
            </a:r>
          </a:p>
          <a:p>
            <a:pPr lvl="1"/>
            <a:r>
              <a:rPr lang="en-US" sz="2000" smtClean="0"/>
              <a:t>Provision of Stinger surface-to-air missiles</a:t>
            </a:r>
          </a:p>
          <a:p>
            <a:pPr lvl="1"/>
            <a:r>
              <a:rPr lang="en-US" sz="2000" smtClean="0"/>
              <a:t>Training provided to the Pakistan security services, the ISI </a:t>
            </a:r>
          </a:p>
          <a:p>
            <a:r>
              <a:rPr lang="en-US" sz="2400" smtClean="0"/>
              <a:t>After the Soviet withdrawal, arms shipments to the country continued through 1992.  </a:t>
            </a:r>
          </a:p>
          <a:p>
            <a:endParaRPr lang="en-US" sz="2400" smtClean="0"/>
          </a:p>
          <a:p>
            <a:r>
              <a:rPr lang="en-US" sz="2400" smtClean="0"/>
              <a:t>Blowback: ‘the unintended consequences of a covert operation that are suffered by the civil population of the aggressor government.’ (Chalmers Johnson)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Islamic Law and Gender Violence </a:t>
            </a:r>
            <a:br>
              <a:rPr lang="en-US" sz="3200" smtClean="0"/>
            </a:br>
            <a:r>
              <a:rPr lang="en-US" sz="3200" smtClean="0"/>
              <a:t>under the Taliban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Education</a:t>
            </a:r>
          </a:p>
          <a:p>
            <a:pPr lvl="1"/>
            <a:r>
              <a:rPr lang="en-US" sz="2000" smtClean="0"/>
              <a:t>Girls older than eight were barred from school.</a:t>
            </a:r>
          </a:p>
          <a:p>
            <a:pPr lvl="1"/>
            <a:r>
              <a:rPr lang="en-US" sz="2000" smtClean="0"/>
              <a:t>All women were banned from employment, leading to the firing of nearly 8,000 school teachers in Kabul.  </a:t>
            </a:r>
          </a:p>
          <a:p>
            <a:r>
              <a:rPr lang="en-US" sz="2400" smtClean="0"/>
              <a:t>Public space</a:t>
            </a:r>
          </a:p>
          <a:p>
            <a:pPr lvl="1"/>
            <a:r>
              <a:rPr lang="en-US" sz="2000" smtClean="0"/>
              <a:t>Forced to wear a </a:t>
            </a:r>
            <a:r>
              <a:rPr lang="en-US" sz="2000" i="1" smtClean="0"/>
              <a:t>burqa </a:t>
            </a:r>
            <a:r>
              <a:rPr lang="en-US" sz="2000" smtClean="0"/>
              <a:t>(full-length covering) at all times outside the home.</a:t>
            </a:r>
          </a:p>
          <a:p>
            <a:r>
              <a:rPr lang="en-US" sz="2400" smtClean="0"/>
              <a:t>Mobility	</a:t>
            </a:r>
          </a:p>
          <a:p>
            <a:pPr lvl="1"/>
            <a:r>
              <a:rPr lang="en-US" sz="2000" smtClean="0"/>
              <a:t>Women were not allowed to travel by bicycle or motorcycle.</a:t>
            </a:r>
          </a:p>
          <a:p>
            <a:pPr lvl="1"/>
            <a:r>
              <a:rPr lang="en-US" sz="2000" smtClean="0"/>
              <a:t>Barred from using taxis without an escort.</a:t>
            </a:r>
          </a:p>
          <a:p>
            <a:pPr lvl="1"/>
            <a:r>
              <a:rPr lang="en-US" sz="2000" smtClean="0"/>
              <a:t>Gender segregation on public buses.  </a:t>
            </a:r>
          </a:p>
          <a:p>
            <a:pPr lvl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Continued concerns</a:t>
            </a:r>
          </a:p>
        </p:txBody>
      </p:sp>
      <p:sp>
        <p:nvSpPr>
          <p:cNvPr id="34818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smtClean="0"/>
              <a:t>The potential consequences of negotiations with the Taliban.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337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 Taxonomy of Failed States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Anarchic states: lacking any centralized government whatsoever. </a:t>
            </a:r>
            <a:r>
              <a:rPr lang="en-US" sz="2400" i="1" smtClean="0"/>
              <a:t>Example</a:t>
            </a:r>
            <a:r>
              <a:rPr lang="en-US" sz="2400" smtClean="0"/>
              <a:t>: Somalia</a:t>
            </a:r>
          </a:p>
          <a:p>
            <a:r>
              <a:rPr lang="en-US" sz="2400" smtClean="0"/>
              <a:t>Phantom states: state control extends to limited areas or persons. </a:t>
            </a:r>
            <a:r>
              <a:rPr lang="en-US" sz="2400" i="1" smtClean="0"/>
              <a:t>Example</a:t>
            </a:r>
            <a:r>
              <a:rPr lang="en-US" sz="2400" smtClean="0"/>
              <a:t>: present-day Afghanistan</a:t>
            </a:r>
          </a:p>
          <a:p>
            <a:r>
              <a:rPr lang="en-US" sz="2400" smtClean="0"/>
              <a:t>Anemic states: states unable to establish effective governing institutions, due to corruption or violence. </a:t>
            </a:r>
            <a:r>
              <a:rPr lang="en-US" sz="2400" i="1" smtClean="0"/>
              <a:t>Example</a:t>
            </a:r>
            <a:r>
              <a:rPr lang="en-US" sz="2400" smtClean="0"/>
              <a:t>: Haiti</a:t>
            </a:r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State Failure Index, 2011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4300" t="5614" r="25546" b="59264"/>
          <a:stretch>
            <a:fillRect/>
          </a:stretch>
        </p:blipFill>
        <p:spPr bwMode="auto">
          <a:xfrm>
            <a:off x="79375" y="1481138"/>
            <a:ext cx="90535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 l="24300" t="5614" r="25546" b="59264"/>
          <a:stretch>
            <a:fillRect/>
          </a:stretch>
        </p:blipFill>
        <p:spPr bwMode="auto">
          <a:xfrm>
            <a:off x="46038" y="1520825"/>
            <a:ext cx="90535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Presentation Outline: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81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  <a:cs typeface="+mn-cs"/>
              </a:rPr>
              <a:t>Who? The Key Actors Historically and Today in Afghanistan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Great Britain and the Russian Empire during the Great Game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The Soviet Union in Afghanistan, 1979-1989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The power vacuum of the 1990s and the rise of the Taliban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‘The Forever War’—the U.S. military in Afghanistan since 2001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What? Why Afghanistan is a continual site of conflict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The competition for control of Central Asia during the 19</a:t>
            </a:r>
            <a:r>
              <a:rPr lang="en-US" sz="2000" baseline="30000" dirty="0">
                <a:ea typeface="+mn-ea"/>
              </a:rPr>
              <a:t>th</a:t>
            </a:r>
            <a:r>
              <a:rPr lang="en-US" sz="2000" dirty="0">
                <a:ea typeface="+mn-ea"/>
              </a:rPr>
              <a:t> century—Afghanistan as the archetypal buffer state.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Charlie Wilson’s war and the concept of blowback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Islamic law and gendered violence under the Taliban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The problem of state failure: </a:t>
            </a:r>
            <a:r>
              <a:rPr lang="en-US" sz="2000" dirty="0">
                <a:ea typeface="+mn-ea"/>
              </a:rPr>
              <a:t>Why is the U.S. still in Afghanistan?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When?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A summarizing timeline and the role of timing in political  geography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ea typeface="+mn-ea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Corruption Perception Index, 2010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95413"/>
            <a:ext cx="7642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Bribes and state failure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57451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Presentation Outline: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81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Who? The Key Actors Historically and Today in Afghanistan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Great Britain and the Russian Empire during the Great Game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The Soviet Union in Afghanistan, 1979-1989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The power vacuum of the 1990s and the rise of the Taliban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‘The Forever War’—the U.S. military in Afghanistan since 2001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What? Why Afghanistan is a continual site of conflict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The competition for control of Central Asia during the 19</a:t>
            </a:r>
            <a:r>
              <a:rPr lang="en-US" sz="2000" baseline="30000" dirty="0">
                <a:ea typeface="+mn-ea"/>
              </a:rPr>
              <a:t>th</a:t>
            </a:r>
            <a:r>
              <a:rPr lang="en-US" sz="2000" dirty="0">
                <a:ea typeface="+mn-ea"/>
              </a:rPr>
              <a:t> century—Afghanistan as the archetypal buffer state.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Charlie Wilson’s war and the concept of blowback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Islamic law and gendered violence under the Taliban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The problem of state failure: </a:t>
            </a:r>
            <a:r>
              <a:rPr lang="en-US" sz="2000" dirty="0">
                <a:ea typeface="+mn-ea"/>
              </a:rPr>
              <a:t>Why is the U.S. still in Afghanistan?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  <a:cs typeface="+mn-cs"/>
              </a:rPr>
              <a:t>When?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A summarizing timeline </a:t>
            </a:r>
            <a:r>
              <a:rPr lang="en-US" sz="2000" dirty="0" smtClean="0">
                <a:ea typeface="+mn-ea"/>
              </a:rPr>
              <a:t>and the role of timing in political  geography</a:t>
            </a:r>
            <a:endParaRPr lang="en-US" sz="2000" dirty="0">
              <a:ea typeface="+mn-ea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 Timeline of Key Events and </a:t>
            </a:r>
            <a:br>
              <a:rPr lang="en-US" sz="3200" smtClean="0"/>
            </a:br>
            <a:r>
              <a:rPr lang="en-US" sz="3200" smtClean="0"/>
              <a:t>Timing in Political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December 1979: Soviet forces enter Afghanistan</a:t>
            </a:r>
            <a:endParaRPr lang="en-US" sz="2400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Post-Vietnam attempts by the U.S. to humiliate the Soviets militarily; the Islamic Revolution in Iran; Ronald Reagan’s election and the ‘Second Cold War</a:t>
            </a:r>
            <a:r>
              <a:rPr lang="en-US" sz="2000" dirty="0" smtClean="0">
                <a:ea typeface="+mn-ea"/>
              </a:rPr>
              <a:t>’ </a:t>
            </a:r>
            <a:endParaRPr lang="en-US" sz="24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The post-Soviet power vacuum and the rise of the Taliban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The triumph of democracy in the Cold War; America’s uncertainty regarding its hegemonic </a:t>
            </a:r>
            <a:r>
              <a:rPr lang="en-US" sz="2000" dirty="0" smtClean="0">
                <a:ea typeface="+mn-ea"/>
              </a:rPr>
              <a:t>status</a:t>
            </a:r>
            <a:endParaRPr lang="en-US" sz="24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September 11</a:t>
            </a:r>
            <a:r>
              <a:rPr lang="en-US" sz="2400" baseline="30000" dirty="0" smtClean="0">
                <a:ea typeface="+mn-ea"/>
                <a:cs typeface="+mn-cs"/>
              </a:rPr>
              <a:t>th</a:t>
            </a:r>
            <a:r>
              <a:rPr lang="en-US" sz="2400" dirty="0" smtClean="0">
                <a:ea typeface="+mn-ea"/>
                <a:cs typeface="+mn-cs"/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The rise of </a:t>
            </a:r>
            <a:r>
              <a:rPr lang="en-US" sz="2000" dirty="0" err="1" smtClean="0">
                <a:ea typeface="+mn-ea"/>
              </a:rPr>
              <a:t>neoconservatism</a:t>
            </a:r>
            <a:r>
              <a:rPr lang="en-US" sz="2000" dirty="0" smtClean="0">
                <a:ea typeface="+mn-ea"/>
              </a:rPr>
              <a:t> with the election of President Bush; the harboring of Bin Laden in Afghanistan; the war in Iraq distracts the U.S. from its original mission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54175"/>
            <a:ext cx="6575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246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smtClean="0"/>
              <a:t>The Onion: America’s Finest News Source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24071" t="28036" r="41791" b="19785"/>
          <a:stretch>
            <a:fillRect/>
          </a:stretch>
        </p:blipFill>
        <p:spPr bwMode="auto">
          <a:xfrm>
            <a:off x="1981200" y="1447800"/>
            <a:ext cx="51054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24490" t="12535" r="41406" b="6670"/>
          <a:stretch>
            <a:fillRect/>
          </a:stretch>
        </p:blipFill>
        <p:spPr bwMode="auto">
          <a:xfrm>
            <a:off x="914400" y="76200"/>
            <a:ext cx="44196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5562600" y="2209800"/>
            <a:ext cx="319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Source: http://www.theonion.com/articles/</a:t>
            </a:r>
          </a:p>
          <a:p>
            <a:r>
              <a:rPr lang="en-US" sz="1000">
                <a:latin typeface="Calibri" charset="0"/>
              </a:rPr>
              <a:t>us-continues-quagmirebuilding-effort-in-afghanista,2837/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U.S. quietly slips out of Afghanistan </a:t>
            </a:r>
            <a:br>
              <a:rPr lang="en-US" sz="3200" smtClean="0"/>
            </a:br>
            <a:r>
              <a:rPr lang="en-US" sz="3200" smtClean="0"/>
              <a:t>in dead of night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00875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Presentation Outline: Part 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81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  <a:cs typeface="+mn-cs"/>
              </a:rPr>
              <a:t>Where? The Political Geography of Violence in Afghanistan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Identifying the key sites: Kabul, the Khyber Pass, the Durand Line, </a:t>
            </a:r>
            <a:r>
              <a:rPr lang="en-US" sz="2000" dirty="0" smtClean="0">
                <a:ea typeface="+mn-ea"/>
              </a:rPr>
              <a:t>Kandahar</a:t>
            </a:r>
            <a:endParaRPr lang="en-US" sz="2000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Mapping the conflict in Afghanistan: The Geography of Violence and the </a:t>
            </a:r>
            <a:r>
              <a:rPr lang="en-US" sz="2000" dirty="0" err="1">
                <a:ea typeface="+mn-ea"/>
              </a:rPr>
              <a:t>WikiLeaks</a:t>
            </a:r>
            <a:r>
              <a:rPr lang="en-US" sz="2000" dirty="0">
                <a:ea typeface="+mn-ea"/>
              </a:rPr>
              <a:t> data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How? The Modern Way of War in Contemporary Afghanistan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Fundamentalism and the rise of the Taliban—the main causes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Drone </a:t>
            </a:r>
            <a:r>
              <a:rPr lang="en-US" sz="2000" dirty="0">
                <a:ea typeface="+mn-ea"/>
              </a:rPr>
              <a:t>attacks and their geography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How does it end?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Suggested Readings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Q&amp;A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Great Game</a:t>
            </a:r>
          </a:p>
        </p:txBody>
      </p:sp>
      <p:sp>
        <p:nvSpPr>
          <p:cNvPr id="16386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Rivalry between the British and Russian Empires for control of Central Asia.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Afghanistan as a buffer state between the two empires.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16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 l="27965" t="12109" r="28761" b="15742"/>
          <a:stretch>
            <a:fillRect/>
          </a:stretch>
        </p:blipFill>
        <p:spPr bwMode="auto">
          <a:xfrm>
            <a:off x="1447800" y="152400"/>
            <a:ext cx="6019800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457200" y="6399213"/>
            <a:ext cx="78533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Source: O’Loughlin et al 2010; </a:t>
            </a:r>
            <a:r>
              <a:rPr lang="en-US" sz="1400">
                <a:latin typeface="Calibri" charset="0"/>
                <a:hlinkClick r:id="rId3"/>
              </a:rPr>
              <a:t>http://www.colorado.edu/ibs/pec/johno/afpak/docs/OLoughlin_AfPak.pdf</a:t>
            </a:r>
            <a:endParaRPr lang="en-US" sz="1400">
              <a:latin typeface="Calibri" charset="0"/>
            </a:endParaRPr>
          </a:p>
          <a:p>
            <a:endParaRPr lang="en-US" sz="1400">
              <a:latin typeface="Calibri" charset="0"/>
            </a:endParaRPr>
          </a:p>
          <a:p>
            <a:endParaRPr lang="en-US" sz="1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 cstate="print"/>
          <a:srcRect t="25571" b="44"/>
          <a:stretch>
            <a:fillRect/>
          </a:stretch>
        </p:blipFill>
        <p:spPr bwMode="auto">
          <a:xfrm>
            <a:off x="2514600" y="87313"/>
            <a:ext cx="6172200" cy="6602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74613" y="2590800"/>
            <a:ext cx="2439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Violence in Afghanistan,</a:t>
            </a:r>
          </a:p>
          <a:p>
            <a:r>
              <a:rPr lang="en-US">
                <a:latin typeface="Calibri" charset="0"/>
              </a:rPr>
              <a:t>viewed from the north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Presentation Outline: Part 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81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Where? The Political Geography of Violence in Afghanistan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Identifying the key sites: Kabul, the Khyber Pass, the Durand Line, </a:t>
            </a:r>
            <a:r>
              <a:rPr lang="en-US" sz="2000" dirty="0" smtClean="0">
                <a:ea typeface="+mn-ea"/>
              </a:rPr>
              <a:t>Kandahar</a:t>
            </a:r>
            <a:endParaRPr lang="en-US" sz="2000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Mapping the conflict in Afghanistan: The Geography of Violence and the </a:t>
            </a:r>
            <a:r>
              <a:rPr lang="en-US" sz="2000" dirty="0" err="1">
                <a:ea typeface="+mn-ea"/>
              </a:rPr>
              <a:t>WikiLeaks</a:t>
            </a:r>
            <a:r>
              <a:rPr lang="en-US" sz="2000" dirty="0">
                <a:ea typeface="+mn-ea"/>
              </a:rPr>
              <a:t> data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  <a:cs typeface="+mn-cs"/>
              </a:rPr>
              <a:t>How? The Modern Way of War in Contemporary Afghanistan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Fundamentalism and the </a:t>
            </a:r>
            <a:r>
              <a:rPr lang="en-US" sz="2000" dirty="0" smtClean="0">
                <a:ea typeface="+mn-ea"/>
              </a:rPr>
              <a:t>return of </a:t>
            </a:r>
            <a:r>
              <a:rPr lang="en-US" sz="2000" dirty="0">
                <a:ea typeface="+mn-ea"/>
              </a:rPr>
              <a:t>the Taliban—the main causes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Drone </a:t>
            </a:r>
            <a:r>
              <a:rPr lang="en-US" sz="2000" dirty="0">
                <a:ea typeface="+mn-ea"/>
              </a:rPr>
              <a:t>attacks and their geography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ea typeface="+mn-ea"/>
              </a:rPr>
              <a:t>How does it end?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Suggested Readings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Q&amp;A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Rise, Fall, and Rise of the Taliban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After the initiation of conflict in October 2001, many of the Taliban flee across the border to Pakistan.  </a:t>
            </a:r>
          </a:p>
          <a:p>
            <a:r>
              <a:rPr lang="en-US" sz="2400" smtClean="0"/>
              <a:t>By 2006, the Taliban had reestablished its presence in its historic stronghold in southern Afghanistan. </a:t>
            </a:r>
          </a:p>
          <a:p>
            <a:r>
              <a:rPr lang="en-US" sz="2400" smtClean="0"/>
              <a:t>Concerns remain among the various members of the international community: </a:t>
            </a:r>
          </a:p>
          <a:p>
            <a:pPr lvl="1"/>
            <a:r>
              <a:rPr lang="en-US" sz="2000" smtClean="0"/>
              <a:t>Russia fears the rise of Islamism in Central Asia</a:t>
            </a:r>
          </a:p>
          <a:p>
            <a:pPr lvl="1"/>
            <a:r>
              <a:rPr lang="en-US" sz="2000" smtClean="0"/>
              <a:t>China has similar concerns with respect to Muslim population in its west. </a:t>
            </a:r>
          </a:p>
          <a:p>
            <a:pPr lvl="1"/>
            <a:r>
              <a:rPr lang="en-US" sz="2000" smtClean="0"/>
              <a:t>The United States worries that the Taliban will again open its doors to terrorist organizations.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Pakistan as safe haven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724400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Concerns regarding opium production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113" y="1828800"/>
            <a:ext cx="443865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1828800"/>
            <a:ext cx="4111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381000" y="4038600"/>
            <a:ext cx="3800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Opium production in Afghanistan has</a:t>
            </a:r>
          </a:p>
          <a:p>
            <a:r>
              <a:rPr lang="en-US">
                <a:latin typeface="Calibri" charset="0"/>
              </a:rPr>
              <a:t>steadily increased over the past 25</a:t>
            </a:r>
          </a:p>
          <a:p>
            <a:r>
              <a:rPr lang="en-US">
                <a:latin typeface="Calibri" charset="0"/>
              </a:rPr>
              <a:t>years, with a sharp rise noted recently.</a:t>
            </a:r>
          </a:p>
          <a:p>
            <a:r>
              <a:rPr lang="en-US">
                <a:latin typeface="Calibri" charset="0"/>
              </a:rPr>
              <a:t>Currently, opium cultivation is used as </a:t>
            </a:r>
          </a:p>
          <a:p>
            <a:r>
              <a:rPr lang="en-US">
                <a:latin typeface="Calibri" charset="0"/>
              </a:rPr>
              <a:t>a funding mechanism by the Taliban.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Geography of Drone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“Humankind </a:t>
            </a:r>
            <a:r>
              <a:rPr lang="en-US" sz="2400" dirty="0">
                <a:ea typeface="+mn-ea"/>
                <a:cs typeface="+mn-cs"/>
              </a:rPr>
              <a:t>had a 5,000-year monopoly on the fighting of war. That monopoly </a:t>
            </a:r>
            <a:r>
              <a:rPr lang="en-US" sz="2400" dirty="0" smtClean="0">
                <a:ea typeface="+mn-ea"/>
                <a:cs typeface="+mn-cs"/>
              </a:rPr>
              <a:t>has ended”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-- Peter W. Singer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/>
          <a:srcRect l="9023" t="31903" r="1732" b="22437"/>
          <a:stretch>
            <a:fillRect/>
          </a:stretch>
        </p:blipFill>
        <p:spPr bwMode="auto">
          <a:xfrm>
            <a:off x="762000" y="3276600"/>
            <a:ext cx="762635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5816600" y="5786438"/>
            <a:ext cx="257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Source: Shaw and Akhter, forthcoming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4676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Incidence of Drone Attacks, 2006-2009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2667000" y="6538913"/>
            <a:ext cx="6477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Source: </a:t>
            </a:r>
            <a:r>
              <a:rPr lang="en-US" sz="1000">
                <a:latin typeface="Calibri" charset="0"/>
                <a:hlinkClick r:id="rId2"/>
              </a:rPr>
              <a:t>http://afpak.foreignpolicy.com/posts/2009/10/29/pakistan_drone_war_takes_a_toll_on_militants_and_civilians</a:t>
            </a:r>
            <a:endParaRPr lang="en-US" sz="1000">
              <a:latin typeface="Calibri" charset="0"/>
            </a:endParaRP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77975"/>
            <a:ext cx="80772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How does it 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Three possible outcomes: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sz="2400" dirty="0" smtClean="0">
                <a:ea typeface="+mn-ea"/>
                <a:cs typeface="+mn-cs"/>
              </a:rPr>
              <a:t>Best scenario for the United States </a:t>
            </a:r>
            <a:r>
              <a:rPr lang="en-US" sz="2400" dirty="0">
                <a:ea typeface="+mn-ea"/>
                <a:cs typeface="+mn-cs"/>
              </a:rPr>
              <a:t>– Karzai coalition </a:t>
            </a:r>
            <a:r>
              <a:rPr lang="en-US" sz="2400" dirty="0" smtClean="0">
                <a:ea typeface="+mn-ea"/>
                <a:cs typeface="+mn-cs"/>
              </a:rPr>
              <a:t>is successful and the inter-ethnic </a:t>
            </a:r>
            <a:r>
              <a:rPr lang="en-US" sz="2400" dirty="0">
                <a:ea typeface="+mn-ea"/>
                <a:cs typeface="+mn-cs"/>
              </a:rPr>
              <a:t>alliance </a:t>
            </a:r>
            <a:r>
              <a:rPr lang="en-US" sz="2400" dirty="0" smtClean="0">
                <a:ea typeface="+mn-ea"/>
                <a:cs typeface="+mn-cs"/>
              </a:rPr>
              <a:t>holds. A successor to Karzai is elected in 2014.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it-IT" sz="2400" dirty="0" smtClean="0">
                <a:ea typeface="+mn-ea"/>
                <a:cs typeface="+mn-cs"/>
              </a:rPr>
              <a:t>2nd-best </a:t>
            </a:r>
            <a:r>
              <a:rPr lang="it-IT" sz="2400" dirty="0">
                <a:ea typeface="+mn-ea"/>
                <a:cs typeface="+mn-cs"/>
              </a:rPr>
              <a:t>scenario </a:t>
            </a:r>
            <a:r>
              <a:rPr lang="it-IT" sz="2400" dirty="0" smtClean="0">
                <a:ea typeface="+mn-ea"/>
                <a:cs typeface="+mn-cs"/>
              </a:rPr>
              <a:t>for the United States – </a:t>
            </a:r>
            <a:r>
              <a:rPr lang="it-IT" sz="2400" dirty="0">
                <a:ea typeface="+mn-ea"/>
                <a:cs typeface="+mn-cs"/>
              </a:rPr>
              <a:t>formal </a:t>
            </a:r>
            <a:r>
              <a:rPr lang="it-IT" sz="2400" dirty="0" smtClean="0">
                <a:ea typeface="+mn-ea"/>
                <a:cs typeface="+mn-cs"/>
              </a:rPr>
              <a:t>government remains in place in Kabul </a:t>
            </a:r>
            <a:r>
              <a:rPr lang="en-US" sz="2400" dirty="0" smtClean="0">
                <a:ea typeface="+mn-ea"/>
                <a:cs typeface="+mn-cs"/>
              </a:rPr>
              <a:t>with </a:t>
            </a:r>
            <a:r>
              <a:rPr lang="en-US" sz="2400" dirty="0">
                <a:ea typeface="+mn-ea"/>
                <a:cs typeface="+mn-cs"/>
              </a:rPr>
              <a:t>informal regional/ethnic </a:t>
            </a:r>
            <a:r>
              <a:rPr lang="en-US" sz="2400" dirty="0" smtClean="0">
                <a:ea typeface="+mn-ea"/>
                <a:cs typeface="+mn-cs"/>
              </a:rPr>
              <a:t>authorities.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sz="2400" dirty="0" smtClean="0">
                <a:ea typeface="+mn-ea"/>
                <a:cs typeface="+mn-cs"/>
              </a:rPr>
              <a:t>Likely </a:t>
            </a:r>
            <a:r>
              <a:rPr lang="en-US" sz="2400" dirty="0">
                <a:ea typeface="+mn-ea"/>
                <a:cs typeface="+mn-cs"/>
              </a:rPr>
              <a:t>scenario – 3 or 4 </a:t>
            </a:r>
            <a:r>
              <a:rPr lang="en-US" sz="2400" i="1" dirty="0" smtClean="0">
                <a:ea typeface="+mn-ea"/>
                <a:cs typeface="+mn-cs"/>
              </a:rPr>
              <a:t>de facto </a:t>
            </a:r>
            <a:r>
              <a:rPr lang="en-US" sz="2400" dirty="0" smtClean="0">
                <a:ea typeface="+mn-ea"/>
                <a:cs typeface="+mn-cs"/>
              </a:rPr>
              <a:t>states (the government in Kabul, Pashtun areas controlled by the Taliban, along with Tajik</a:t>
            </a:r>
            <a:r>
              <a:rPr lang="en-US" sz="2400" dirty="0">
                <a:ea typeface="+mn-ea"/>
                <a:cs typeface="+mn-cs"/>
              </a:rPr>
              <a:t>, </a:t>
            </a:r>
            <a:r>
              <a:rPr lang="en-US" sz="2400" dirty="0" smtClean="0">
                <a:ea typeface="+mn-ea"/>
                <a:cs typeface="+mn-cs"/>
              </a:rPr>
              <a:t>Uzbek, and Iran-supported territories in the north and west)</a:t>
            </a:r>
            <a:endParaRPr lang="en-US" sz="24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Soviet Union in Afghanistan, 1979-1989</a:t>
            </a:r>
          </a:p>
        </p:txBody>
      </p:sp>
      <p:sp>
        <p:nvSpPr>
          <p:cNvPr id="1741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Under the leadership of Leonid Brezhnev, the Soviets sent forces to Afghanistan to prop up the Communist regime that had taken power there in 1978. </a:t>
            </a:r>
          </a:p>
          <a:p>
            <a:r>
              <a:rPr lang="en-US" sz="2400" smtClean="0"/>
              <a:t>Fighting against the communists were the </a:t>
            </a:r>
            <a:r>
              <a:rPr lang="en-US" sz="2400" i="1" smtClean="0"/>
              <a:t>mujahedeen </a:t>
            </a:r>
            <a:r>
              <a:rPr lang="en-US" sz="2400" smtClean="0"/>
              <a:t>(trans. those who struggle for god), a loosely organized faction supported by the Pakistani security services (the ISI) and the United States.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The Great Game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i="1" dirty="0">
                <a:ea typeface="+mn-ea"/>
              </a:rPr>
              <a:t>The Great Game</a:t>
            </a:r>
            <a:r>
              <a:rPr lang="en-US" sz="2000" dirty="0">
                <a:ea typeface="+mn-ea"/>
              </a:rPr>
              <a:t>, by Peter </a:t>
            </a:r>
            <a:r>
              <a:rPr lang="en-US" sz="2000" dirty="0" err="1">
                <a:ea typeface="+mn-ea"/>
              </a:rPr>
              <a:t>Hopkirk</a:t>
            </a:r>
            <a:endParaRPr lang="en-US" sz="2000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i="1" dirty="0">
                <a:ea typeface="+mn-ea"/>
              </a:rPr>
              <a:t>Tournament of Shadows</a:t>
            </a:r>
            <a:r>
              <a:rPr lang="en-US" sz="2000" dirty="0">
                <a:ea typeface="+mn-ea"/>
              </a:rPr>
              <a:t>, by Karl Meyer and </a:t>
            </a:r>
            <a:r>
              <a:rPr lang="en-US" sz="2000" dirty="0" err="1" smtClean="0">
                <a:ea typeface="+mn-ea"/>
              </a:rPr>
              <a:t>Shareen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Brysac</a:t>
            </a:r>
            <a:endParaRPr lang="en-US" sz="2000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i="1" dirty="0" smtClean="0">
                <a:ea typeface="+mn-ea"/>
              </a:rPr>
              <a:t>Kim</a:t>
            </a:r>
            <a:r>
              <a:rPr lang="en-US" sz="2000" dirty="0" smtClean="0">
                <a:ea typeface="+mn-ea"/>
              </a:rPr>
              <a:t>, by Rudyard Kipling</a:t>
            </a:r>
            <a:endParaRPr lang="en-US" sz="2000" i="1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The Soviet Union in Afghanistan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i="1" dirty="0" smtClean="0">
                <a:ea typeface="+mn-ea"/>
              </a:rPr>
              <a:t>The Great Gamble</a:t>
            </a:r>
            <a:r>
              <a:rPr lang="en-US" sz="2000" dirty="0" smtClean="0">
                <a:ea typeface="+mn-ea"/>
              </a:rPr>
              <a:t>, by Gregory </a:t>
            </a:r>
            <a:r>
              <a:rPr lang="en-US" sz="2000" dirty="0" err="1" smtClean="0">
                <a:ea typeface="+mn-ea"/>
              </a:rPr>
              <a:t>Feifer</a:t>
            </a:r>
            <a:endParaRPr lang="en-US" sz="2000" i="1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The pre-2001 period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i="1" dirty="0">
                <a:ea typeface="+mn-ea"/>
              </a:rPr>
              <a:t>Ghost Wars</a:t>
            </a:r>
            <a:r>
              <a:rPr lang="en-US" sz="2000" dirty="0">
                <a:ea typeface="+mn-ea"/>
              </a:rPr>
              <a:t>, by Steve </a:t>
            </a:r>
            <a:r>
              <a:rPr lang="en-US" sz="2000" dirty="0" err="1">
                <a:ea typeface="+mn-ea"/>
              </a:rPr>
              <a:t>Coll</a:t>
            </a:r>
            <a:endParaRPr lang="en-US" sz="2000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i="1" dirty="0">
                <a:ea typeface="+mn-ea"/>
              </a:rPr>
              <a:t>The Forever War</a:t>
            </a:r>
            <a:r>
              <a:rPr lang="en-US" sz="2000" dirty="0">
                <a:ea typeface="+mn-ea"/>
              </a:rPr>
              <a:t>, by Dexter </a:t>
            </a:r>
            <a:r>
              <a:rPr lang="en-US" sz="2000" dirty="0" err="1" smtClean="0">
                <a:ea typeface="+mn-ea"/>
              </a:rPr>
              <a:t>Filkins</a:t>
            </a:r>
            <a:endParaRPr lang="en-US" sz="24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Since 2001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i="1" dirty="0" smtClean="0">
                <a:ea typeface="+mn-ea"/>
              </a:rPr>
              <a:t>Descent into Chaos</a:t>
            </a:r>
            <a:r>
              <a:rPr lang="en-US" sz="2000" dirty="0" smtClean="0">
                <a:ea typeface="+mn-ea"/>
              </a:rPr>
              <a:t>, by Ahmed Rashid</a:t>
            </a:r>
            <a:endParaRPr lang="en-US" sz="2000" i="1" dirty="0" smtClean="0">
              <a:ea typeface="+mn-ea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i="1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smtClean="0"/>
              <a:t>Consequences of conflict: Refugees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7830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 b="4836"/>
          <a:stretch>
            <a:fillRect/>
          </a:stretch>
        </p:blipFill>
        <p:spPr bwMode="auto">
          <a:xfrm>
            <a:off x="4191000" y="1905000"/>
            <a:ext cx="476885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Afghanistan in the 1990s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The civil war continues after Soviet withdrawal, though the communists remain in power until 1992.</a:t>
            </a:r>
          </a:p>
          <a:p>
            <a:r>
              <a:rPr lang="en-US" sz="2400" smtClean="0"/>
              <a:t>The Taliban (trans. students</a:t>
            </a:r>
            <a:r>
              <a:rPr lang="en-US" sz="2400" i="1" smtClean="0"/>
              <a:t> </a:t>
            </a:r>
            <a:r>
              <a:rPr lang="en-US" sz="2400" smtClean="0"/>
              <a:t>in Pashto) establish a foothold in Kandahar in 1994. </a:t>
            </a:r>
          </a:p>
          <a:p>
            <a:pPr lvl="1"/>
            <a:r>
              <a:rPr lang="en-US" sz="2000" smtClean="0"/>
              <a:t>Practice an austere form of Islam known as Wahhabism.  </a:t>
            </a:r>
          </a:p>
          <a:p>
            <a:pPr lvl="1"/>
            <a:r>
              <a:rPr lang="en-US" sz="2000" smtClean="0"/>
              <a:t>Made up of </a:t>
            </a:r>
            <a:r>
              <a:rPr lang="en-US" sz="2000" i="1" smtClean="0"/>
              <a:t>mujahedeen</a:t>
            </a:r>
            <a:r>
              <a:rPr lang="en-US" sz="2000" smtClean="0"/>
              <a:t> and ethnic Pashtuns who were trained in religious schools (primarily in Pakistan). </a:t>
            </a:r>
            <a:endParaRPr lang="en-US" sz="2400" smtClean="0"/>
          </a:p>
          <a:p>
            <a:r>
              <a:rPr lang="en-US" sz="2400" smtClean="0"/>
              <a:t>The Taliban take control of Kabul in 1996.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 l="25427" t="9215" r="7356" b="10481"/>
          <a:stretch>
            <a:fillRect/>
          </a:stretch>
        </p:blipFill>
        <p:spPr bwMode="auto">
          <a:xfrm>
            <a:off x="304800" y="228600"/>
            <a:ext cx="85725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U.S. in Afghanistan: Initial Successes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October 1999: The Taliban provide sanctuary to Osama Bin Laden and Al-Qaeda.  </a:t>
            </a:r>
          </a:p>
          <a:p>
            <a:r>
              <a:rPr lang="en-US" sz="2400" smtClean="0"/>
              <a:t>October 2001: In response to September 11</a:t>
            </a:r>
            <a:r>
              <a:rPr lang="en-US" sz="2400" baseline="30000" smtClean="0"/>
              <a:t>th</a:t>
            </a:r>
            <a:r>
              <a:rPr lang="en-US" sz="2400" smtClean="0"/>
              <a:t>, the U.S. and its allies—including the U.K., Canada, Australia, France and Germany—launch Operation Enduring Freedom.  </a:t>
            </a:r>
          </a:p>
          <a:p>
            <a:r>
              <a:rPr lang="en-US" sz="2400" smtClean="0"/>
              <a:t>November 2001: Military successes against the Taliban came fast and quick; the U.N. offers humanitarian support. </a:t>
            </a:r>
          </a:p>
          <a:p>
            <a:r>
              <a:rPr lang="en-US" sz="2400" smtClean="0"/>
              <a:t>December 2001: The interim government under the leadership of Hamid Karzai is established.  Karzai is democratically elected president in October 2004. 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U.S. in Afghanistan: Descent into Chaos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400" smtClean="0"/>
              <a:t>Summer 2006: four-fold increase in the number of suicide bombings and a doubling in improvised explosive device detonations.</a:t>
            </a:r>
          </a:p>
          <a:p>
            <a:r>
              <a:rPr lang="en-US" sz="2400" smtClean="0"/>
              <a:t>August 2008: the problem of collateral killings takes center stages, as U.S. forces are accused of killing 140 civilians in Farah Province. </a:t>
            </a:r>
          </a:p>
          <a:p>
            <a:r>
              <a:rPr lang="en-US" sz="2400" smtClean="0"/>
              <a:t>February 2009: a new American strategy—based on increased aid to Pakistan and measurable progress—is introduced.  In December 2009, President Obama announces a substantial increase in troop levels.  </a:t>
            </a:r>
          </a:p>
          <a:p>
            <a:r>
              <a:rPr lang="en-US" sz="2400" smtClean="0"/>
              <a:t>2014: scheduled date for the complete withdrawal of American forces.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1767</Words>
  <Application>Microsoft Office PowerPoint</Application>
  <PresentationFormat>On-screen Show (4:3)</PresentationFormat>
  <Paragraphs>204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History and Geography of Afghanistan</vt:lpstr>
      <vt:lpstr>Presentation Outline: Part I </vt:lpstr>
      <vt:lpstr>The Great Game</vt:lpstr>
      <vt:lpstr>The Soviet Union in Afghanistan, 1979-1989</vt:lpstr>
      <vt:lpstr>Consequences of conflict: Refugees</vt:lpstr>
      <vt:lpstr>Afghanistan in the 1990s</vt:lpstr>
      <vt:lpstr>Slide 7</vt:lpstr>
      <vt:lpstr>The U.S. in Afghanistan: Initial Successes</vt:lpstr>
      <vt:lpstr>The U.S. in Afghanistan: Descent into Chaos</vt:lpstr>
      <vt:lpstr>The Deterioration of the Security Situation</vt:lpstr>
      <vt:lpstr>The Taliban’s Recent Expansion</vt:lpstr>
      <vt:lpstr>The Geography of Cell Phone Use</vt:lpstr>
      <vt:lpstr>Presentation Outline: Part I </vt:lpstr>
      <vt:lpstr>Afghanistan as Archetypal Buffer State</vt:lpstr>
      <vt:lpstr>America’s support for the Mujahedeen</vt:lpstr>
      <vt:lpstr>Islamic Law and Gender Violence  under the Taliban</vt:lpstr>
      <vt:lpstr>Continued concerns</vt:lpstr>
      <vt:lpstr>A Taxonomy of Failed States</vt:lpstr>
      <vt:lpstr>State Failure Index, 2011</vt:lpstr>
      <vt:lpstr>Corruption Perception Index, 2010</vt:lpstr>
      <vt:lpstr>Bribes and state failure</vt:lpstr>
      <vt:lpstr>Presentation Outline: Part I </vt:lpstr>
      <vt:lpstr>A Timeline of Key Events and  Timing in Political Geography</vt:lpstr>
      <vt:lpstr>Slide 24</vt:lpstr>
      <vt:lpstr>Slide 25</vt:lpstr>
      <vt:lpstr>The Onion: America’s Finest News Source</vt:lpstr>
      <vt:lpstr>Slide 27</vt:lpstr>
      <vt:lpstr>U.S. quietly slips out of Afghanistan  in dead of night</vt:lpstr>
      <vt:lpstr>Presentation Outline: Part II </vt:lpstr>
      <vt:lpstr>Slide 30</vt:lpstr>
      <vt:lpstr>Slide 31</vt:lpstr>
      <vt:lpstr>Presentation Outline: Part II </vt:lpstr>
      <vt:lpstr>The Rise, Fall, and Rise of the Taliban</vt:lpstr>
      <vt:lpstr>Pakistan as safe haven</vt:lpstr>
      <vt:lpstr>Concerns regarding opium production</vt:lpstr>
      <vt:lpstr>The Geography of Drone Attacks</vt:lpstr>
      <vt:lpstr>Slide 37</vt:lpstr>
      <vt:lpstr>Incidence of Drone Attacks, 2006-2009</vt:lpstr>
      <vt:lpstr>How does it end?</vt:lpstr>
      <vt:lpstr>Suggested Readings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Christian Holland</dc:creator>
  <cp:lastModifiedBy>user</cp:lastModifiedBy>
  <cp:revision>95</cp:revision>
  <cp:lastPrinted>2012-02-11T01:57:12Z</cp:lastPrinted>
  <dcterms:created xsi:type="dcterms:W3CDTF">2012-02-08T22:15:52Z</dcterms:created>
  <dcterms:modified xsi:type="dcterms:W3CDTF">2012-02-12T05:16:23Z</dcterms:modified>
</cp:coreProperties>
</file>